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Nyutro Sans Heavy" charset="1" panose="00000000000000000000"/>
      <p:regular r:id="rId16"/>
    </p:embeddedFont>
    <p:embeddedFont>
      <p:font typeface="Nyutro Sans" charset="1" panose="00000000000000000000"/>
      <p:regular r:id="rId17"/>
    </p:embeddedFont>
    <p:embeddedFont>
      <p:font typeface="Nyutro Sans Bold" charset="1" panose="00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3C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734675" y="666750"/>
            <a:ext cx="6886575" cy="10283443"/>
            <a:chOff x="0" y="0"/>
            <a:chExt cx="1863593" cy="278282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63594" cy="2782840"/>
            </a:xfrm>
            <a:custGeom>
              <a:avLst/>
              <a:gdLst/>
              <a:ahLst/>
              <a:cxnLst/>
              <a:rect r="r" b="b" t="t" l="l"/>
              <a:pathLst>
                <a:path h="2782840" w="1863594">
                  <a:moveTo>
                    <a:pt x="1376152" y="0"/>
                  </a:moveTo>
                  <a:lnTo>
                    <a:pt x="177673" y="0"/>
                  </a:lnTo>
                  <a:cubicBezTo>
                    <a:pt x="79547" y="0"/>
                    <a:pt x="0" y="79547"/>
                    <a:pt x="0" y="177673"/>
                  </a:cubicBezTo>
                  <a:lnTo>
                    <a:pt x="0" y="2605167"/>
                  </a:lnTo>
                  <a:cubicBezTo>
                    <a:pt x="0" y="2703293"/>
                    <a:pt x="79547" y="2782840"/>
                    <a:pt x="177673" y="2782840"/>
                  </a:cubicBezTo>
                  <a:lnTo>
                    <a:pt x="1685921" y="2782840"/>
                  </a:lnTo>
                  <a:cubicBezTo>
                    <a:pt x="1784047" y="2782840"/>
                    <a:pt x="1863594" y="2703293"/>
                    <a:pt x="1863594" y="2605167"/>
                  </a:cubicBezTo>
                  <a:lnTo>
                    <a:pt x="1863594" y="523958"/>
                  </a:lnTo>
                  <a:cubicBezTo>
                    <a:pt x="1863594" y="480251"/>
                    <a:pt x="1847484" y="438079"/>
                    <a:pt x="1818345" y="405503"/>
                  </a:cubicBezTo>
                  <a:lnTo>
                    <a:pt x="1508568" y="59214"/>
                  </a:lnTo>
                  <a:cubicBezTo>
                    <a:pt x="1474864" y="21536"/>
                    <a:pt x="1426705" y="0"/>
                    <a:pt x="1376152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62" r="0" b="-162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0"/>
            <a:ext cx="9763125" cy="8511763"/>
            <a:chOff x="0" y="0"/>
            <a:chExt cx="13017500" cy="1134901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0"/>
              <a:ext cx="13017500" cy="105092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4812"/>
                </a:lnSpc>
              </a:pPr>
              <a:r>
                <a:rPr lang="en-US" b="true" sz="14812" spc="-148">
                  <a:solidFill>
                    <a:srgbClr val="F6D55C"/>
                  </a:solidFill>
                  <a:latin typeface="Nyutro Sans Heavy"/>
                  <a:ea typeface="Nyutro Sans Heavy"/>
                  <a:cs typeface="Nyutro Sans Heavy"/>
                  <a:sym typeface="Nyutro Sans Heavy"/>
                </a:rPr>
                <a:t>Discovering Yourself Through Maths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0615592"/>
              <a:ext cx="9182100" cy="7334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</a:pPr>
              <a:r>
                <a:rPr lang="en-US" sz="3000" spc="-60">
                  <a:solidFill>
                    <a:srgbClr val="F6D55C"/>
                  </a:solidFill>
                  <a:latin typeface="Nyutro Sans"/>
                  <a:ea typeface="Nyutro Sans"/>
                  <a:cs typeface="Nyutro Sans"/>
                  <a:sym typeface="Nyutro Sans"/>
                </a:rPr>
                <a:t>Mr Zhao Maths Tutoring Program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F6D5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17773" y="6934200"/>
            <a:ext cx="19247032" cy="4815863"/>
            <a:chOff x="0" y="0"/>
            <a:chExt cx="5069177" cy="12683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69177" cy="1268375"/>
            </a:xfrm>
            <a:custGeom>
              <a:avLst/>
              <a:gdLst/>
              <a:ahLst/>
              <a:cxnLst/>
              <a:rect r="r" b="b" t="t" l="l"/>
              <a:pathLst>
                <a:path h="1268375" w="5069177">
                  <a:moveTo>
                    <a:pt x="0" y="0"/>
                  </a:moveTo>
                  <a:lnTo>
                    <a:pt x="5069177" y="0"/>
                  </a:lnTo>
                  <a:lnTo>
                    <a:pt x="5069177" y="1268375"/>
                  </a:lnTo>
                  <a:lnTo>
                    <a:pt x="0" y="1268375"/>
                  </a:lnTo>
                  <a:close/>
                </a:path>
              </a:pathLst>
            </a:custGeom>
            <a:solidFill>
              <a:srgbClr val="1A3C7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5069177" cy="12779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4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66750" y="7829550"/>
            <a:ext cx="4010025" cy="904575"/>
            <a:chOff x="0" y="0"/>
            <a:chExt cx="5346700" cy="120610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611316"/>
              <a:ext cx="5346700" cy="594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 strike="noStrike" u="none">
                  <a:solidFill>
                    <a:srgbClr val="F6D55C"/>
                  </a:solidFill>
                  <a:latin typeface="Nyutro Sans"/>
                  <a:ea typeface="Nyutro Sans"/>
                  <a:cs typeface="Nyutro Sans"/>
                  <a:sym typeface="Nyutro Sans"/>
                </a:rPr>
                <a:t>chuhuizhao@hotmail.com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95250"/>
              <a:ext cx="5346700" cy="594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</a:pPr>
              <a:r>
                <a:rPr lang="en-US" b="true" sz="2499">
                  <a:solidFill>
                    <a:srgbClr val="F6D55C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Email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981575" y="7829550"/>
            <a:ext cx="4010025" cy="904575"/>
            <a:chOff x="0" y="0"/>
            <a:chExt cx="5346700" cy="120610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611316"/>
              <a:ext cx="5346700" cy="594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 strike="noStrike" u="none">
                  <a:solidFill>
                    <a:srgbClr val="F6D55C"/>
                  </a:solidFill>
                  <a:latin typeface="Nyutro Sans"/>
                  <a:ea typeface="Nyutro Sans"/>
                  <a:cs typeface="Nyutro Sans"/>
                  <a:sym typeface="Nyutro Sans"/>
                </a:rPr>
                <a:t>www.mrzhaomaths.com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95250"/>
              <a:ext cx="5346700" cy="594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b="true" sz="2499" strike="noStrike" u="none">
                  <a:solidFill>
                    <a:srgbClr val="F6D55C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Social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296400" y="7829550"/>
            <a:ext cx="4010025" cy="904575"/>
            <a:chOff x="0" y="0"/>
            <a:chExt cx="5346700" cy="120610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611316"/>
              <a:ext cx="5346700" cy="594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</a:pPr>
              <a:r>
                <a:rPr lang="en-US" sz="2499">
                  <a:solidFill>
                    <a:srgbClr val="F6D55C"/>
                  </a:solidFill>
                  <a:latin typeface="Nyutro Sans"/>
                  <a:ea typeface="Nyutro Sans"/>
                  <a:cs typeface="Nyutro Sans"/>
                  <a:sym typeface="Nyutro Sans"/>
                </a:rPr>
                <a:t>0450 471 016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95250"/>
              <a:ext cx="5346700" cy="594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b="true" sz="2499" strike="noStrike" u="none">
                  <a:solidFill>
                    <a:srgbClr val="F6D55C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Phone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666750" y="742950"/>
            <a:ext cx="14077950" cy="2324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100"/>
              </a:lnSpc>
              <a:spcBef>
                <a:spcPct val="0"/>
              </a:spcBef>
            </a:pPr>
            <a:r>
              <a:rPr lang="en-US" b="true" sz="9000" spc="-89" strike="noStrike" u="none">
                <a:solidFill>
                  <a:srgbClr val="1A3C72"/>
                </a:solidFill>
                <a:latin typeface="Nyutro Sans Heavy"/>
                <a:ea typeface="Nyutro Sans Heavy"/>
                <a:cs typeface="Nyutro Sans Heavy"/>
                <a:sym typeface="Nyutro Sans Heavy"/>
              </a:rPr>
              <a:t>Let's Explore Maths Together!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D5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3352800"/>
            <a:ext cx="4010025" cy="6267450"/>
            <a:chOff x="0" y="0"/>
            <a:chExt cx="1056138" cy="16506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56138" cy="1650686"/>
            </a:xfrm>
            <a:custGeom>
              <a:avLst/>
              <a:gdLst/>
              <a:ahLst/>
              <a:cxnLst/>
              <a:rect r="r" b="b" t="t" l="l"/>
              <a:pathLst>
                <a:path h="1650686" w="1056138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1A3C72"/>
            </a:solidFill>
            <a:ln cap="rnd">
              <a:noFill/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1056138" cy="16602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981575" y="3352800"/>
            <a:ext cx="4010025" cy="6267450"/>
            <a:chOff x="0" y="0"/>
            <a:chExt cx="1056138" cy="165068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56138" cy="1650686"/>
            </a:xfrm>
            <a:custGeom>
              <a:avLst/>
              <a:gdLst/>
              <a:ahLst/>
              <a:cxnLst/>
              <a:rect r="r" b="b" t="t" l="l"/>
              <a:pathLst>
                <a:path h="1650686" w="1056138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1A3C72"/>
            </a:solidFill>
            <a:ln cap="rnd">
              <a:noFill/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1056138" cy="16602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96400" y="3352800"/>
            <a:ext cx="4010025" cy="6267450"/>
            <a:chOff x="0" y="0"/>
            <a:chExt cx="1056138" cy="165068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56138" cy="1650686"/>
            </a:xfrm>
            <a:custGeom>
              <a:avLst/>
              <a:gdLst/>
              <a:ahLst/>
              <a:cxnLst/>
              <a:rect r="r" b="b" t="t" l="l"/>
              <a:pathLst>
                <a:path h="1650686" w="1056138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1A3C7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"/>
              <a:ext cx="1056138" cy="16602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4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611225" y="3352800"/>
            <a:ext cx="4010025" cy="6267450"/>
            <a:chOff x="0" y="0"/>
            <a:chExt cx="1056138" cy="165068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56138" cy="1650686"/>
            </a:xfrm>
            <a:custGeom>
              <a:avLst/>
              <a:gdLst/>
              <a:ahLst/>
              <a:cxnLst/>
              <a:rect r="r" b="b" t="t" l="l"/>
              <a:pathLst>
                <a:path h="1650686" w="1056138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1A3C72"/>
            </a:solidFill>
            <a:ln cap="rnd">
              <a:noFill/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"/>
              <a:ext cx="1056138" cy="16602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4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666750" y="742950"/>
            <a:ext cx="16954500" cy="129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100"/>
              </a:lnSpc>
              <a:spcBef>
                <a:spcPct val="0"/>
              </a:spcBef>
            </a:pPr>
            <a:r>
              <a:rPr lang="en-US" b="true" sz="9000" spc="-89" strike="noStrike" u="none">
                <a:solidFill>
                  <a:srgbClr val="1A3C72"/>
                </a:solidFill>
                <a:latin typeface="Nyutro Sans Heavy"/>
                <a:ea typeface="Nyutro Sans Heavy"/>
                <a:cs typeface="Nyutro Sans Heavy"/>
                <a:sym typeface="Nyutro Sans Heavy"/>
              </a:rPr>
              <a:t>What is Maths?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869769" y="6019800"/>
            <a:ext cx="3603986" cy="1715770"/>
            <a:chOff x="0" y="0"/>
            <a:chExt cx="4805315" cy="2287693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47625"/>
              <a:ext cx="4805315" cy="9531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455"/>
                </a:lnSpc>
              </a:pPr>
              <a:r>
                <a:rPr lang="en-US" b="true" sz="4950" spc="-49">
                  <a:solidFill>
                    <a:srgbClr val="F6D55C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Discovery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381588" y="1108710"/>
              <a:ext cx="4042139" cy="11789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99"/>
                </a:lnSpc>
              </a:pPr>
              <a:r>
                <a:rPr lang="en-US" sz="2499">
                  <a:solidFill>
                    <a:srgbClr val="F6D55C"/>
                  </a:solidFill>
                  <a:latin typeface="Nyutro Sans"/>
                  <a:ea typeface="Nyutro Sans"/>
                  <a:cs typeface="Nyutro Sans"/>
                  <a:sym typeface="Nyutro Sans"/>
                </a:rPr>
                <a:t>Maths helps students discover themselves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5470786" y="6019800"/>
            <a:ext cx="3031604" cy="1715770"/>
            <a:chOff x="0" y="0"/>
            <a:chExt cx="4042139" cy="2287693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47625"/>
              <a:ext cx="4042139" cy="9531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455"/>
                </a:lnSpc>
              </a:pPr>
              <a:r>
                <a:rPr lang="en-US" b="true" sz="4950" spc="-49">
                  <a:solidFill>
                    <a:srgbClr val="F6D55C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Logic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1108710"/>
              <a:ext cx="4042139" cy="11789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 strike="noStrike" u="none">
                  <a:solidFill>
                    <a:srgbClr val="F6D55C"/>
                  </a:solidFill>
                  <a:latin typeface="Nyutro Sans"/>
                  <a:ea typeface="Nyutro Sans"/>
                  <a:cs typeface="Nyutro Sans"/>
                  <a:sym typeface="Nyutro Sans"/>
                </a:rPr>
                <a:t>It follows logical rules and procedures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9785611" y="6019800"/>
            <a:ext cx="3031604" cy="2153920"/>
            <a:chOff x="0" y="0"/>
            <a:chExt cx="4042139" cy="2871893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47625"/>
              <a:ext cx="4042139" cy="9531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455"/>
                </a:lnSpc>
              </a:pPr>
              <a:r>
                <a:rPr lang="en-US" b="true" sz="4950" spc="-49">
                  <a:solidFill>
                    <a:srgbClr val="F6D55C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Skills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1108710"/>
              <a:ext cx="4042139" cy="17631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 strike="noStrike" u="none">
                  <a:solidFill>
                    <a:srgbClr val="F6D55C"/>
                  </a:solidFill>
                  <a:latin typeface="Nyutro Sans"/>
                  <a:ea typeface="Nyutro Sans"/>
                  <a:cs typeface="Nyutro Sans"/>
                  <a:sym typeface="Nyutro Sans"/>
                </a:rPr>
                <a:t>Involves professional knowledge and practical skills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4103701" y="6019800"/>
            <a:ext cx="3025073" cy="2153920"/>
            <a:chOff x="0" y="0"/>
            <a:chExt cx="4033431" cy="2871893"/>
          </a:xfrm>
        </p:grpSpPr>
        <p:sp>
          <p:nvSpPr>
            <p:cNvPr name="TextBox 25" id="25"/>
            <p:cNvSpPr txBox="true"/>
            <p:nvPr/>
          </p:nvSpPr>
          <p:spPr>
            <a:xfrm rot="0">
              <a:off x="0" y="47625"/>
              <a:ext cx="4033431" cy="9531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455"/>
                </a:lnSpc>
              </a:pPr>
              <a:r>
                <a:rPr lang="en-US" b="true" sz="4950" spc="-49">
                  <a:solidFill>
                    <a:srgbClr val="F6D55C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Connection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0" y="1108710"/>
              <a:ext cx="4033431" cy="17631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 strike="noStrike" u="none">
                  <a:solidFill>
                    <a:srgbClr val="F6D55C"/>
                  </a:solidFill>
                  <a:latin typeface="Nyutro Sans"/>
                  <a:ea typeface="Nyutro Sans"/>
                  <a:cs typeface="Nyutro Sans"/>
                  <a:sym typeface="Nyutro Sans"/>
                </a:rPr>
                <a:t>Connected to everyday life experiences</a:t>
              </a:r>
            </a:p>
          </p:txBody>
        </p:sp>
      </p:grpSp>
      <p:sp>
        <p:nvSpPr>
          <p:cNvPr name="Freeform 27" id="27"/>
          <p:cNvSpPr/>
          <p:nvPr/>
        </p:nvSpPr>
        <p:spPr>
          <a:xfrm flipH="false" flipV="false" rot="0">
            <a:off x="1720109" y="4740706"/>
            <a:ext cx="1903307" cy="899745"/>
          </a:xfrm>
          <a:custGeom>
            <a:avLst/>
            <a:gdLst/>
            <a:ahLst/>
            <a:cxnLst/>
            <a:rect r="r" b="b" t="t" l="l"/>
            <a:pathLst>
              <a:path h="899745" w="1903307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6034934" y="4740706"/>
            <a:ext cx="1903307" cy="899745"/>
          </a:xfrm>
          <a:custGeom>
            <a:avLst/>
            <a:gdLst/>
            <a:ahLst/>
            <a:cxnLst/>
            <a:rect r="r" b="b" t="t" l="l"/>
            <a:pathLst>
              <a:path h="899745" w="1903307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0349759" y="4740706"/>
            <a:ext cx="1903307" cy="899745"/>
          </a:xfrm>
          <a:custGeom>
            <a:avLst/>
            <a:gdLst/>
            <a:ahLst/>
            <a:cxnLst/>
            <a:rect r="r" b="b" t="t" l="l"/>
            <a:pathLst>
              <a:path h="899745" w="1903307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4664584" y="4740706"/>
            <a:ext cx="1903307" cy="899745"/>
          </a:xfrm>
          <a:custGeom>
            <a:avLst/>
            <a:gdLst/>
            <a:ahLst/>
            <a:cxnLst/>
            <a:rect r="r" b="b" t="t" l="l"/>
            <a:pathLst>
              <a:path h="899745" w="1903307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3C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2457450"/>
            <a:ext cx="8324850" cy="7162800"/>
            <a:chOff x="0" y="0"/>
            <a:chExt cx="2192553" cy="18864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92553" cy="1886499"/>
            </a:xfrm>
            <a:custGeom>
              <a:avLst/>
              <a:gdLst/>
              <a:ahLst/>
              <a:cxnLst/>
              <a:rect r="r" b="b" t="t" l="l"/>
              <a:pathLst>
                <a:path h="1886499" w="2192553">
                  <a:moveTo>
                    <a:pt x="23249" y="0"/>
                  </a:moveTo>
                  <a:lnTo>
                    <a:pt x="2169304" y="0"/>
                  </a:lnTo>
                  <a:cubicBezTo>
                    <a:pt x="2182144" y="0"/>
                    <a:pt x="2192553" y="10409"/>
                    <a:pt x="2192553" y="23249"/>
                  </a:cubicBezTo>
                  <a:lnTo>
                    <a:pt x="2192553" y="1863249"/>
                  </a:lnTo>
                  <a:cubicBezTo>
                    <a:pt x="2192553" y="1876090"/>
                    <a:pt x="2182144" y="1886499"/>
                    <a:pt x="2169304" y="1886499"/>
                  </a:cubicBezTo>
                  <a:lnTo>
                    <a:pt x="23249" y="1886499"/>
                  </a:lnTo>
                  <a:cubicBezTo>
                    <a:pt x="10409" y="1886499"/>
                    <a:pt x="0" y="1876090"/>
                    <a:pt x="0" y="1863249"/>
                  </a:cubicBezTo>
                  <a:lnTo>
                    <a:pt x="0" y="23249"/>
                  </a:lnTo>
                  <a:cubicBezTo>
                    <a:pt x="0" y="10409"/>
                    <a:pt x="10409" y="0"/>
                    <a:pt x="23249" y="0"/>
                  </a:cubicBezTo>
                  <a:close/>
                </a:path>
              </a:pathLst>
            </a:custGeom>
            <a:solidFill>
              <a:srgbClr val="F6D55C"/>
            </a:solidFill>
            <a:ln cap="rnd">
              <a:noFill/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2192553" cy="18960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296400" y="2457450"/>
            <a:ext cx="8324850" cy="7162800"/>
            <a:chOff x="0" y="0"/>
            <a:chExt cx="2192553" cy="188649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2553" cy="1886499"/>
            </a:xfrm>
            <a:custGeom>
              <a:avLst/>
              <a:gdLst/>
              <a:ahLst/>
              <a:cxnLst/>
              <a:rect r="r" b="b" t="t" l="l"/>
              <a:pathLst>
                <a:path h="1886499" w="2192553">
                  <a:moveTo>
                    <a:pt x="23249" y="0"/>
                  </a:moveTo>
                  <a:lnTo>
                    <a:pt x="2169304" y="0"/>
                  </a:lnTo>
                  <a:cubicBezTo>
                    <a:pt x="2182144" y="0"/>
                    <a:pt x="2192553" y="10409"/>
                    <a:pt x="2192553" y="23249"/>
                  </a:cubicBezTo>
                  <a:lnTo>
                    <a:pt x="2192553" y="1863249"/>
                  </a:lnTo>
                  <a:cubicBezTo>
                    <a:pt x="2192553" y="1876090"/>
                    <a:pt x="2182144" y="1886499"/>
                    <a:pt x="2169304" y="1886499"/>
                  </a:cubicBezTo>
                  <a:lnTo>
                    <a:pt x="23249" y="1886499"/>
                  </a:lnTo>
                  <a:cubicBezTo>
                    <a:pt x="10409" y="1886499"/>
                    <a:pt x="0" y="1876090"/>
                    <a:pt x="0" y="1863249"/>
                  </a:cubicBezTo>
                  <a:lnTo>
                    <a:pt x="0" y="23249"/>
                  </a:lnTo>
                  <a:cubicBezTo>
                    <a:pt x="0" y="10409"/>
                    <a:pt x="10409" y="0"/>
                    <a:pt x="23249" y="0"/>
                  </a:cubicBezTo>
                  <a:close/>
                </a:path>
              </a:pathLst>
            </a:custGeom>
            <a:solidFill>
              <a:srgbClr val="F6D55C"/>
            </a:solidFill>
            <a:ln cap="rnd">
              <a:noFill/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2192553" cy="18960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4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666750" y="742950"/>
            <a:ext cx="16954500" cy="129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100"/>
              </a:lnSpc>
              <a:spcBef>
                <a:spcPct val="0"/>
              </a:spcBef>
            </a:pPr>
            <a:r>
              <a:rPr lang="en-US" b="true" sz="9000" spc="-89" strike="noStrike" u="none">
                <a:solidFill>
                  <a:srgbClr val="F6D55C"/>
                </a:solidFill>
                <a:latin typeface="Nyutro Sans Heavy"/>
                <a:ea typeface="Nyutro Sans Heavy"/>
                <a:cs typeface="Nyutro Sans Heavy"/>
                <a:sym typeface="Nyutro Sans Heavy"/>
              </a:rPr>
              <a:t>The Essence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0734675" y="5143500"/>
            <a:ext cx="5448300" cy="2298700"/>
            <a:chOff x="0" y="0"/>
            <a:chExt cx="7264400" cy="3064933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38100"/>
              <a:ext cx="7264400" cy="1181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400"/>
                </a:lnSpc>
              </a:pPr>
              <a:r>
                <a:rPr lang="en-US" b="true" sz="6000" spc="-60">
                  <a:solidFill>
                    <a:srgbClr val="1A3C72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Logic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301750"/>
              <a:ext cx="7264400" cy="17631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 strike="noStrike" u="none">
                  <a:solidFill>
                    <a:srgbClr val="1A3C72"/>
                  </a:solidFill>
                  <a:latin typeface="Nyutro Sans"/>
                  <a:ea typeface="Nyutro Sans"/>
                  <a:cs typeface="Nyutro Sans"/>
                  <a:sym typeface="Nyutro Sans"/>
                </a:rPr>
                <a:t>It encourages </a:t>
              </a:r>
              <a:r>
                <a:rPr lang="en-US" b="true" sz="2499" strike="noStrike" u="none">
                  <a:solidFill>
                    <a:srgbClr val="1A3C72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logical thinking and sound decision-making</a:t>
              </a:r>
              <a:r>
                <a:rPr lang="en-US" sz="2499" strike="noStrike" u="none">
                  <a:solidFill>
                    <a:srgbClr val="1A3C72"/>
                  </a:solidFill>
                  <a:latin typeface="Nyutro Sans"/>
                  <a:ea typeface="Nyutro Sans"/>
                  <a:cs typeface="Nyutro Sans"/>
                  <a:sym typeface="Nyutro Sans"/>
                </a:rPr>
                <a:t>, crucial for everyday challenges.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2096809" y="5143500"/>
            <a:ext cx="5448300" cy="2298700"/>
            <a:chOff x="0" y="0"/>
            <a:chExt cx="7264400" cy="3064933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38100"/>
              <a:ext cx="7264400" cy="1181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400"/>
                </a:lnSpc>
              </a:pPr>
              <a:r>
                <a:rPr lang="en-US" b="true" sz="6000" spc="-60">
                  <a:solidFill>
                    <a:srgbClr val="1A3C72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Truth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301750"/>
              <a:ext cx="7264400" cy="17631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 strike="noStrike" u="none">
                  <a:solidFill>
                    <a:srgbClr val="1A3C72"/>
                  </a:solidFill>
                  <a:latin typeface="Nyutro Sans"/>
                  <a:ea typeface="Nyutro Sans"/>
                  <a:cs typeface="Nyutro Sans"/>
                  <a:sym typeface="Nyutro Sans"/>
                </a:rPr>
                <a:t>Maths seeks </a:t>
              </a:r>
              <a:r>
                <a:rPr lang="en-US" b="true" sz="2499" strike="noStrike" u="none">
                  <a:solidFill>
                    <a:srgbClr val="1A3C72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truth and logical consistency</a:t>
              </a:r>
              <a:r>
                <a:rPr lang="en-US" sz="2499" strike="noStrike" u="none">
                  <a:solidFill>
                    <a:srgbClr val="1A3C72"/>
                  </a:solidFill>
                  <a:latin typeface="Nyutro Sans"/>
                  <a:ea typeface="Nyutro Sans"/>
                  <a:cs typeface="Nyutro Sans"/>
                  <a:sym typeface="Nyutro Sans"/>
                </a:rPr>
                <a:t>, forming the foundation of problem-solving skills.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3869306" y="3798277"/>
            <a:ext cx="1903307" cy="899745"/>
          </a:xfrm>
          <a:custGeom>
            <a:avLst/>
            <a:gdLst/>
            <a:ahLst/>
            <a:cxnLst/>
            <a:rect r="r" b="b" t="t" l="l"/>
            <a:pathLst>
              <a:path h="899745" w="1903307">
                <a:moveTo>
                  <a:pt x="0" y="0"/>
                </a:moveTo>
                <a:lnTo>
                  <a:pt x="1903307" y="0"/>
                </a:lnTo>
                <a:lnTo>
                  <a:pt x="1903307" y="899746"/>
                </a:lnTo>
                <a:lnTo>
                  <a:pt x="0" y="899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507171" y="3798277"/>
            <a:ext cx="1903307" cy="899745"/>
          </a:xfrm>
          <a:custGeom>
            <a:avLst/>
            <a:gdLst/>
            <a:ahLst/>
            <a:cxnLst/>
            <a:rect r="r" b="b" t="t" l="l"/>
            <a:pathLst>
              <a:path h="899745" w="1903307">
                <a:moveTo>
                  <a:pt x="0" y="0"/>
                </a:moveTo>
                <a:lnTo>
                  <a:pt x="1903308" y="0"/>
                </a:lnTo>
                <a:lnTo>
                  <a:pt x="1903308" y="899746"/>
                </a:lnTo>
                <a:lnTo>
                  <a:pt x="0" y="899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D5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858125" y="666750"/>
            <a:ext cx="5448300" cy="8953500"/>
            <a:chOff x="0" y="0"/>
            <a:chExt cx="1474378" cy="24229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74379" cy="2422941"/>
            </a:xfrm>
            <a:custGeom>
              <a:avLst/>
              <a:gdLst/>
              <a:ahLst/>
              <a:cxnLst/>
              <a:rect r="r" b="b" t="t" l="l"/>
              <a:pathLst>
                <a:path h="2422941" w="1474379">
                  <a:moveTo>
                    <a:pt x="986937" y="0"/>
                  </a:moveTo>
                  <a:lnTo>
                    <a:pt x="177673" y="0"/>
                  </a:lnTo>
                  <a:cubicBezTo>
                    <a:pt x="79547" y="0"/>
                    <a:pt x="0" y="79547"/>
                    <a:pt x="0" y="177673"/>
                  </a:cubicBezTo>
                  <a:lnTo>
                    <a:pt x="0" y="2245268"/>
                  </a:lnTo>
                  <a:cubicBezTo>
                    <a:pt x="0" y="2343394"/>
                    <a:pt x="79547" y="2422941"/>
                    <a:pt x="177673" y="2422941"/>
                  </a:cubicBezTo>
                  <a:lnTo>
                    <a:pt x="1296706" y="2422941"/>
                  </a:lnTo>
                  <a:cubicBezTo>
                    <a:pt x="1394832" y="2422941"/>
                    <a:pt x="1474379" y="2343394"/>
                    <a:pt x="1474379" y="2245268"/>
                  </a:cubicBezTo>
                  <a:lnTo>
                    <a:pt x="1474379" y="523958"/>
                  </a:lnTo>
                  <a:cubicBezTo>
                    <a:pt x="1474379" y="480251"/>
                    <a:pt x="1458269" y="438079"/>
                    <a:pt x="1429130" y="405503"/>
                  </a:cubicBezTo>
                  <a:lnTo>
                    <a:pt x="1119353" y="59214"/>
                  </a:lnTo>
                  <a:cubicBezTo>
                    <a:pt x="1085649" y="21536"/>
                    <a:pt x="1037490" y="0"/>
                    <a:pt x="986937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89" r="0" b="-289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95325" y="666750"/>
            <a:ext cx="6858000" cy="2946400"/>
            <a:chOff x="0" y="0"/>
            <a:chExt cx="9144000" cy="392853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76200"/>
              <a:ext cx="9144000" cy="3124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100"/>
                </a:lnSpc>
                <a:spcBef>
                  <a:spcPct val="0"/>
                </a:spcBef>
              </a:pPr>
              <a:r>
                <a:rPr lang="en-US" b="true" sz="9000" spc="-89" strike="noStrike" u="none">
                  <a:solidFill>
                    <a:srgbClr val="1A3C72"/>
                  </a:solidFill>
                  <a:latin typeface="Nyutro Sans Heavy"/>
                  <a:ea typeface="Nyutro Sans Heavy"/>
                  <a:cs typeface="Nyutro Sans Heavy"/>
                  <a:sym typeface="Nyutro Sans Heavy"/>
                </a:rPr>
                <a:t>Why Maths Matters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3333750"/>
              <a:ext cx="9144000" cy="594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</a:pPr>
              <a:r>
                <a:rPr lang="en-US" sz="2499">
                  <a:solidFill>
                    <a:srgbClr val="1A3C72"/>
                  </a:solidFill>
                  <a:latin typeface="Nyutro Sans"/>
                  <a:ea typeface="Nyutro Sans"/>
                  <a:cs typeface="Nyutro Sans"/>
                  <a:sym typeface="Nyutro Sans"/>
                </a:rPr>
                <a:t>Helps youth stay grounded and imaginative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3611225" y="666750"/>
            <a:ext cx="5306574" cy="8953500"/>
            <a:chOff x="0" y="0"/>
            <a:chExt cx="822127" cy="138713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22127" cy="1387131"/>
            </a:xfrm>
            <a:custGeom>
              <a:avLst/>
              <a:gdLst/>
              <a:ahLst/>
              <a:cxnLst/>
              <a:rect r="r" b="b" t="t" l="l"/>
              <a:pathLst>
                <a:path h="1387131" w="822127">
                  <a:moveTo>
                    <a:pt x="100666" y="0"/>
                  </a:moveTo>
                  <a:lnTo>
                    <a:pt x="721461" y="0"/>
                  </a:lnTo>
                  <a:cubicBezTo>
                    <a:pt x="748159" y="0"/>
                    <a:pt x="773764" y="10606"/>
                    <a:pt x="792643" y="29484"/>
                  </a:cubicBezTo>
                  <a:cubicBezTo>
                    <a:pt x="811521" y="48363"/>
                    <a:pt x="822127" y="73968"/>
                    <a:pt x="822127" y="100666"/>
                  </a:cubicBezTo>
                  <a:lnTo>
                    <a:pt x="822127" y="1286465"/>
                  </a:lnTo>
                  <a:cubicBezTo>
                    <a:pt x="822127" y="1342062"/>
                    <a:pt x="777057" y="1387131"/>
                    <a:pt x="721461" y="1387131"/>
                  </a:cubicBezTo>
                  <a:lnTo>
                    <a:pt x="100666" y="1387131"/>
                  </a:lnTo>
                  <a:cubicBezTo>
                    <a:pt x="45070" y="1387131"/>
                    <a:pt x="0" y="1342062"/>
                    <a:pt x="0" y="1286465"/>
                  </a:cubicBezTo>
                  <a:lnTo>
                    <a:pt x="0" y="100666"/>
                  </a:lnTo>
                  <a:cubicBezTo>
                    <a:pt x="0" y="45070"/>
                    <a:pt x="45070" y="0"/>
                    <a:pt x="100666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440" r="0" b="-44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3C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6886575" cy="3915507"/>
            <a:chOff x="0" y="0"/>
            <a:chExt cx="9182100" cy="522067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76200"/>
              <a:ext cx="9182100" cy="3124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100"/>
                </a:lnSpc>
                <a:spcBef>
                  <a:spcPct val="0"/>
                </a:spcBef>
              </a:pPr>
              <a:r>
                <a:rPr lang="en-US" b="true" sz="9000" spc="-89" strike="noStrike" u="none">
                  <a:solidFill>
                    <a:srgbClr val="F6D55C"/>
                  </a:solidFill>
                  <a:latin typeface="Nyutro Sans Heavy"/>
                  <a:ea typeface="Nyutro Sans Heavy"/>
                  <a:cs typeface="Nyutro Sans Heavy"/>
                  <a:sym typeface="Nyutro Sans Heavy"/>
                </a:rPr>
                <a:t>The Magic of Mathematics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4625892"/>
              <a:ext cx="9182100" cy="594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</a:pPr>
              <a:r>
                <a:rPr lang="en-US" sz="2499">
                  <a:solidFill>
                    <a:srgbClr val="F6D55C"/>
                  </a:solidFill>
                  <a:latin typeface="Nyutro Sans"/>
                  <a:ea typeface="Nyutro Sans"/>
                  <a:cs typeface="Nyutro Sans"/>
                  <a:sym typeface="Nyutro Sans"/>
                </a:rPr>
                <a:t>Maths reveals artistic beauty in shapes and forms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3336925"/>
              <a:ext cx="9182100" cy="1285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</a:pPr>
              <a:r>
                <a:rPr lang="en-US" b="true" sz="3000">
                  <a:solidFill>
                    <a:srgbClr val="F6D55C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Exploring Creativity Through Algebra and Geometry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296400" y="-588019"/>
            <a:ext cx="9442510" cy="7522219"/>
            <a:chOff x="0" y="0"/>
            <a:chExt cx="3546545" cy="28252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546545" cy="2825296"/>
            </a:xfrm>
            <a:custGeom>
              <a:avLst/>
              <a:gdLst/>
              <a:ahLst/>
              <a:cxnLst/>
              <a:rect r="r" b="b" t="t" l="l"/>
              <a:pathLst>
                <a:path h="2825296" w="3546545">
                  <a:moveTo>
                    <a:pt x="3522299" y="155341"/>
                  </a:moveTo>
                  <a:lnTo>
                    <a:pt x="3411722" y="31728"/>
                  </a:lnTo>
                  <a:cubicBezTo>
                    <a:pt x="3393661" y="11539"/>
                    <a:pt x="3367855" y="0"/>
                    <a:pt x="3340767" y="0"/>
                  </a:cubicBezTo>
                  <a:lnTo>
                    <a:pt x="205781" y="10"/>
                  </a:lnTo>
                  <a:cubicBezTo>
                    <a:pt x="178693" y="10"/>
                    <a:pt x="152888" y="11550"/>
                    <a:pt x="134828" y="31739"/>
                  </a:cubicBezTo>
                  <a:lnTo>
                    <a:pt x="24247" y="155355"/>
                  </a:lnTo>
                  <a:cubicBezTo>
                    <a:pt x="8634" y="172808"/>
                    <a:pt x="1" y="195404"/>
                    <a:pt x="0" y="218821"/>
                  </a:cubicBezTo>
                  <a:lnTo>
                    <a:pt x="0" y="2606484"/>
                  </a:lnTo>
                  <a:cubicBezTo>
                    <a:pt x="0" y="2629903"/>
                    <a:pt x="8633" y="2652501"/>
                    <a:pt x="24247" y="2669956"/>
                  </a:cubicBezTo>
                  <a:lnTo>
                    <a:pt x="134824" y="2793567"/>
                  </a:lnTo>
                  <a:cubicBezTo>
                    <a:pt x="152885" y="2813756"/>
                    <a:pt x="178690" y="2825296"/>
                    <a:pt x="205778" y="2825296"/>
                  </a:cubicBezTo>
                  <a:lnTo>
                    <a:pt x="3340764" y="2825287"/>
                  </a:lnTo>
                  <a:cubicBezTo>
                    <a:pt x="3367852" y="2825287"/>
                    <a:pt x="3393657" y="2813747"/>
                    <a:pt x="3411717" y="2793558"/>
                  </a:cubicBezTo>
                  <a:lnTo>
                    <a:pt x="3522298" y="2669943"/>
                  </a:lnTo>
                  <a:cubicBezTo>
                    <a:pt x="3537912" y="2652488"/>
                    <a:pt x="3546545" y="2629890"/>
                    <a:pt x="3546545" y="2606471"/>
                  </a:cubicBezTo>
                  <a:lnTo>
                    <a:pt x="3546545" y="218812"/>
                  </a:lnTo>
                  <a:cubicBezTo>
                    <a:pt x="3546545" y="195393"/>
                    <a:pt x="3537913" y="172796"/>
                    <a:pt x="3522299" y="155341"/>
                  </a:cubicBezTo>
                  <a:close/>
                </a:path>
              </a:pathLst>
            </a:custGeom>
            <a:blipFill>
              <a:blip r:embed="rId2"/>
              <a:stretch>
                <a:fillRect l="-181" t="0" r="-181" b="0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D5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3352800"/>
            <a:ext cx="4010025" cy="6267450"/>
            <a:chOff x="0" y="0"/>
            <a:chExt cx="1056138" cy="16506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56138" cy="1650686"/>
            </a:xfrm>
            <a:custGeom>
              <a:avLst/>
              <a:gdLst/>
              <a:ahLst/>
              <a:cxnLst/>
              <a:rect r="r" b="b" t="t" l="l"/>
              <a:pathLst>
                <a:path h="1650686" w="1056138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1A3C72"/>
            </a:solidFill>
            <a:ln cap="rnd">
              <a:noFill/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1056138" cy="16602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981575" y="3352800"/>
            <a:ext cx="4010025" cy="6267450"/>
            <a:chOff x="0" y="0"/>
            <a:chExt cx="1056138" cy="165068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56138" cy="1650686"/>
            </a:xfrm>
            <a:custGeom>
              <a:avLst/>
              <a:gdLst/>
              <a:ahLst/>
              <a:cxnLst/>
              <a:rect r="r" b="b" t="t" l="l"/>
              <a:pathLst>
                <a:path h="1650686" w="1056138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1A3C72"/>
            </a:solidFill>
            <a:ln cap="rnd">
              <a:noFill/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1056138" cy="16602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96400" y="3352800"/>
            <a:ext cx="4010025" cy="6267450"/>
            <a:chOff x="0" y="0"/>
            <a:chExt cx="1056138" cy="165068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56138" cy="1650686"/>
            </a:xfrm>
            <a:custGeom>
              <a:avLst/>
              <a:gdLst/>
              <a:ahLst/>
              <a:cxnLst/>
              <a:rect r="r" b="b" t="t" l="l"/>
              <a:pathLst>
                <a:path h="1650686" w="1056138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1A3C7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"/>
              <a:ext cx="1056138" cy="16602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4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611225" y="3352800"/>
            <a:ext cx="4010025" cy="6267450"/>
            <a:chOff x="0" y="0"/>
            <a:chExt cx="1056138" cy="165068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56138" cy="1650686"/>
            </a:xfrm>
            <a:custGeom>
              <a:avLst/>
              <a:gdLst/>
              <a:ahLst/>
              <a:cxnLst/>
              <a:rect r="r" b="b" t="t" l="l"/>
              <a:pathLst>
                <a:path h="1650686" w="1056138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1A3C72"/>
            </a:solidFill>
            <a:ln cap="rnd">
              <a:noFill/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"/>
              <a:ext cx="1056138" cy="16602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4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666750" y="742950"/>
            <a:ext cx="16954500" cy="129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100"/>
              </a:lnSpc>
              <a:spcBef>
                <a:spcPct val="0"/>
              </a:spcBef>
            </a:pPr>
            <a:r>
              <a:rPr lang="en-US" b="true" sz="9000" spc="-89" strike="noStrike" u="none">
                <a:solidFill>
                  <a:srgbClr val="1A3C72"/>
                </a:solidFill>
                <a:latin typeface="Nyutro Sans Heavy"/>
                <a:ea typeface="Nyutro Sans Heavy"/>
                <a:cs typeface="Nyutro Sans Heavy"/>
                <a:sym typeface="Nyutro Sans Heavy"/>
              </a:rPr>
              <a:t>Teaching Philosophy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869769" y="6019800"/>
            <a:ext cx="3603986" cy="1780540"/>
            <a:chOff x="0" y="0"/>
            <a:chExt cx="4805315" cy="2374053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47625"/>
              <a:ext cx="4805315" cy="10394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860"/>
                </a:lnSpc>
              </a:pPr>
              <a:r>
                <a:rPr lang="en-US" b="true" sz="5400" spc="-54">
                  <a:solidFill>
                    <a:srgbClr val="F6D55C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Mind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381588" y="1195070"/>
              <a:ext cx="4042139" cy="11789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99"/>
                </a:lnSpc>
              </a:pPr>
              <a:r>
                <a:rPr lang="en-US" sz="2499">
                  <a:solidFill>
                    <a:srgbClr val="F6D55C"/>
                  </a:solidFill>
                  <a:latin typeface="Nyutro Sans"/>
                  <a:ea typeface="Nyutro Sans"/>
                  <a:cs typeface="Nyutro Sans"/>
                  <a:sym typeface="Nyutro Sans"/>
                </a:rPr>
                <a:t>Exercising logical thinking skills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5470786" y="6019800"/>
            <a:ext cx="3031604" cy="1780540"/>
            <a:chOff x="0" y="0"/>
            <a:chExt cx="4042139" cy="2374053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47625"/>
              <a:ext cx="4042139" cy="10394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860"/>
                </a:lnSpc>
              </a:pPr>
              <a:r>
                <a:rPr lang="en-US" b="true" sz="5400" spc="-54">
                  <a:solidFill>
                    <a:srgbClr val="F6D55C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Relevance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1195070"/>
              <a:ext cx="4042139" cy="11789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 strike="noStrike" u="none">
                  <a:solidFill>
                    <a:srgbClr val="F6D55C"/>
                  </a:solidFill>
                  <a:latin typeface="Nyutro Sans"/>
                  <a:ea typeface="Nyutro Sans"/>
                  <a:cs typeface="Nyutro Sans"/>
                  <a:sym typeface="Nyutro Sans"/>
                </a:rPr>
                <a:t>Relating maths to daily life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9785611" y="6019800"/>
            <a:ext cx="3031604" cy="2218690"/>
            <a:chOff x="0" y="0"/>
            <a:chExt cx="4042139" cy="2958253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47625"/>
              <a:ext cx="4042139" cy="10394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860"/>
                </a:lnSpc>
              </a:pPr>
              <a:r>
                <a:rPr lang="en-US" b="true" sz="5400" spc="-54">
                  <a:solidFill>
                    <a:srgbClr val="F6D55C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Courage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1195070"/>
              <a:ext cx="4042139" cy="17631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 strike="noStrike" u="none">
                  <a:solidFill>
                    <a:srgbClr val="F6D55C"/>
                  </a:solidFill>
                  <a:latin typeface="Nyutro Sans"/>
                  <a:ea typeface="Nyutro Sans"/>
                  <a:cs typeface="Nyutro Sans"/>
                  <a:sym typeface="Nyutro Sans"/>
                </a:rPr>
                <a:t>Encouraging adventurous learning journeys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4103701" y="6019800"/>
            <a:ext cx="3025073" cy="2218690"/>
            <a:chOff x="0" y="0"/>
            <a:chExt cx="4033431" cy="2958253"/>
          </a:xfrm>
        </p:grpSpPr>
        <p:sp>
          <p:nvSpPr>
            <p:cNvPr name="TextBox 25" id="25"/>
            <p:cNvSpPr txBox="true"/>
            <p:nvPr/>
          </p:nvSpPr>
          <p:spPr>
            <a:xfrm rot="0">
              <a:off x="0" y="47625"/>
              <a:ext cx="4033431" cy="10394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860"/>
                </a:lnSpc>
              </a:pPr>
              <a:r>
                <a:rPr lang="en-US" b="true" sz="5400" spc="-54">
                  <a:solidFill>
                    <a:srgbClr val="F6D55C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Adventure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0" y="1195070"/>
              <a:ext cx="4033431" cy="17631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 strike="noStrike" u="none">
                  <a:solidFill>
                    <a:srgbClr val="F6D55C"/>
                  </a:solidFill>
                  <a:latin typeface="Nyutro Sans"/>
                  <a:ea typeface="Nyutro Sans"/>
                  <a:cs typeface="Nyutro Sans"/>
                  <a:sym typeface="Nyutro Sans"/>
                </a:rPr>
                <a:t>Embracing exploration and discovery</a:t>
              </a:r>
            </a:p>
          </p:txBody>
        </p:sp>
      </p:grpSp>
      <p:sp>
        <p:nvSpPr>
          <p:cNvPr name="Freeform 27" id="27"/>
          <p:cNvSpPr/>
          <p:nvPr/>
        </p:nvSpPr>
        <p:spPr>
          <a:xfrm flipH="false" flipV="false" rot="0">
            <a:off x="1720109" y="4740706"/>
            <a:ext cx="1903307" cy="899745"/>
          </a:xfrm>
          <a:custGeom>
            <a:avLst/>
            <a:gdLst/>
            <a:ahLst/>
            <a:cxnLst/>
            <a:rect r="r" b="b" t="t" l="l"/>
            <a:pathLst>
              <a:path h="899745" w="1903307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6034934" y="4740706"/>
            <a:ext cx="1903307" cy="899745"/>
          </a:xfrm>
          <a:custGeom>
            <a:avLst/>
            <a:gdLst/>
            <a:ahLst/>
            <a:cxnLst/>
            <a:rect r="r" b="b" t="t" l="l"/>
            <a:pathLst>
              <a:path h="899745" w="1903307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0349759" y="4740706"/>
            <a:ext cx="1903307" cy="899745"/>
          </a:xfrm>
          <a:custGeom>
            <a:avLst/>
            <a:gdLst/>
            <a:ahLst/>
            <a:cxnLst/>
            <a:rect r="r" b="b" t="t" l="l"/>
            <a:pathLst>
              <a:path h="899745" w="1903307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4664584" y="4740706"/>
            <a:ext cx="1903307" cy="899745"/>
          </a:xfrm>
          <a:custGeom>
            <a:avLst/>
            <a:gdLst/>
            <a:ahLst/>
            <a:cxnLst/>
            <a:rect r="r" b="b" t="t" l="l"/>
            <a:pathLst>
              <a:path h="899745" w="1903307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3C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3352800"/>
            <a:ext cx="4010025" cy="6267450"/>
            <a:chOff x="0" y="0"/>
            <a:chExt cx="1056138" cy="16506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56138" cy="1650686"/>
            </a:xfrm>
            <a:custGeom>
              <a:avLst/>
              <a:gdLst/>
              <a:ahLst/>
              <a:cxnLst/>
              <a:rect r="r" b="b" t="t" l="l"/>
              <a:pathLst>
                <a:path h="1650686" w="1056138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F6D55C"/>
            </a:solidFill>
            <a:ln cap="rnd">
              <a:noFill/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1056138" cy="16602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981575" y="3352800"/>
            <a:ext cx="4010025" cy="6267450"/>
            <a:chOff x="0" y="0"/>
            <a:chExt cx="1056138" cy="165068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56138" cy="1650686"/>
            </a:xfrm>
            <a:custGeom>
              <a:avLst/>
              <a:gdLst/>
              <a:ahLst/>
              <a:cxnLst/>
              <a:rect r="r" b="b" t="t" l="l"/>
              <a:pathLst>
                <a:path h="1650686" w="1056138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F6D55C"/>
            </a:solidFill>
            <a:ln cap="rnd">
              <a:noFill/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1056138" cy="16602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96400" y="3352800"/>
            <a:ext cx="4010025" cy="6267450"/>
            <a:chOff x="0" y="0"/>
            <a:chExt cx="1056138" cy="165068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56138" cy="1650686"/>
            </a:xfrm>
            <a:custGeom>
              <a:avLst/>
              <a:gdLst/>
              <a:ahLst/>
              <a:cxnLst/>
              <a:rect r="r" b="b" t="t" l="l"/>
              <a:pathLst>
                <a:path h="1650686" w="1056138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F6D5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"/>
              <a:ext cx="1056138" cy="16602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4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611225" y="3352800"/>
            <a:ext cx="4010025" cy="6267450"/>
            <a:chOff x="0" y="0"/>
            <a:chExt cx="1056138" cy="165068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56138" cy="1650686"/>
            </a:xfrm>
            <a:custGeom>
              <a:avLst/>
              <a:gdLst/>
              <a:ahLst/>
              <a:cxnLst/>
              <a:rect r="r" b="b" t="t" l="l"/>
              <a:pathLst>
                <a:path h="1650686" w="1056138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F6D55C"/>
            </a:solidFill>
            <a:ln cap="rnd">
              <a:noFill/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"/>
              <a:ext cx="1056138" cy="16602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4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666750" y="742950"/>
            <a:ext cx="16954500" cy="129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100"/>
              </a:lnSpc>
              <a:spcBef>
                <a:spcPct val="0"/>
              </a:spcBef>
            </a:pPr>
            <a:r>
              <a:rPr lang="en-US" b="true" sz="9000" spc="-89" strike="noStrike" u="none">
                <a:solidFill>
                  <a:srgbClr val="F6D55C"/>
                </a:solidFill>
                <a:latin typeface="Nyutro Sans Heavy"/>
                <a:ea typeface="Nyutro Sans Heavy"/>
                <a:cs typeface="Nyutro Sans Heavy"/>
                <a:sym typeface="Nyutro Sans Heavy"/>
              </a:rPr>
              <a:t>Class Structure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869769" y="6019800"/>
            <a:ext cx="3603986" cy="1879600"/>
            <a:chOff x="0" y="0"/>
            <a:chExt cx="4805315" cy="2506133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38100"/>
              <a:ext cx="4805315" cy="1181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400"/>
                </a:lnSpc>
              </a:pPr>
              <a:r>
                <a:rPr lang="en-US" b="true" sz="6000" spc="-60">
                  <a:solidFill>
                    <a:srgbClr val="1A3C72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Theory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381588" y="1327150"/>
              <a:ext cx="4042139" cy="11789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99"/>
                </a:lnSpc>
              </a:pPr>
              <a:r>
                <a:rPr lang="en-US" sz="2499">
                  <a:solidFill>
                    <a:srgbClr val="1A3C72"/>
                  </a:solidFill>
                  <a:latin typeface="Nyutro Sans"/>
                  <a:ea typeface="Nyutro Sans"/>
                  <a:cs typeface="Nyutro Sans"/>
                  <a:sym typeface="Nyutro Sans"/>
                </a:rPr>
                <a:t>Clear explanations of concepts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5470786" y="6019800"/>
            <a:ext cx="3031604" cy="2317750"/>
            <a:chOff x="0" y="0"/>
            <a:chExt cx="4042139" cy="3090333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38100"/>
              <a:ext cx="4042139" cy="1181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400"/>
                </a:lnSpc>
              </a:pPr>
              <a:r>
                <a:rPr lang="en-US" b="true" sz="6000" spc="-60">
                  <a:solidFill>
                    <a:srgbClr val="1A3C72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Examples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1327150"/>
              <a:ext cx="4042139" cy="17631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 strike="noStrike" u="none">
                  <a:solidFill>
                    <a:srgbClr val="1A3C72"/>
                  </a:solidFill>
                  <a:latin typeface="Nyutro Sans"/>
                  <a:ea typeface="Nyutro Sans"/>
                  <a:cs typeface="Nyutro Sans"/>
                  <a:sym typeface="Nyutro Sans"/>
                </a:rPr>
                <a:t>Demonstrating problems step-by-step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9785611" y="6019800"/>
            <a:ext cx="3031604" cy="1879600"/>
            <a:chOff x="0" y="0"/>
            <a:chExt cx="4042139" cy="2506133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38100"/>
              <a:ext cx="4042139" cy="1181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400"/>
                </a:lnSpc>
              </a:pPr>
              <a:r>
                <a:rPr lang="en-US" b="true" sz="6000" spc="-60">
                  <a:solidFill>
                    <a:srgbClr val="1A3C72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Practice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1327150"/>
              <a:ext cx="4042139" cy="11789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 strike="noStrike" u="none">
                  <a:solidFill>
                    <a:srgbClr val="1A3C72"/>
                  </a:solidFill>
                  <a:latin typeface="Nyutro Sans"/>
                  <a:ea typeface="Nyutro Sans"/>
                  <a:cs typeface="Nyutro Sans"/>
                  <a:sym typeface="Nyutro Sans"/>
                </a:rPr>
                <a:t>Monitoring student progress closely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4103701" y="6019800"/>
            <a:ext cx="3025073" cy="2565400"/>
            <a:chOff x="0" y="0"/>
            <a:chExt cx="4033431" cy="3420533"/>
          </a:xfrm>
        </p:grpSpPr>
        <p:sp>
          <p:nvSpPr>
            <p:cNvPr name="TextBox 25" id="25"/>
            <p:cNvSpPr txBox="true"/>
            <p:nvPr/>
          </p:nvSpPr>
          <p:spPr>
            <a:xfrm rot="0">
              <a:off x="0" y="38100"/>
              <a:ext cx="4033431" cy="2095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400"/>
                </a:lnSpc>
              </a:pPr>
              <a:r>
                <a:rPr lang="en-US" b="true" sz="6000" spc="-60">
                  <a:solidFill>
                    <a:srgbClr val="1A3C72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Reinforcement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0" y="2241550"/>
              <a:ext cx="4033431" cy="11789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 strike="noStrike" u="none">
                  <a:solidFill>
                    <a:srgbClr val="1A3C72"/>
                  </a:solidFill>
                  <a:latin typeface="Nyutro Sans"/>
                  <a:ea typeface="Nyutro Sans"/>
                  <a:cs typeface="Nyutro Sans"/>
                  <a:sym typeface="Nyutro Sans"/>
                </a:rPr>
                <a:t>Assigning related homework tasks</a:t>
              </a:r>
            </a:p>
          </p:txBody>
        </p:sp>
      </p:grpSp>
      <p:sp>
        <p:nvSpPr>
          <p:cNvPr name="Freeform 27" id="27"/>
          <p:cNvSpPr/>
          <p:nvPr/>
        </p:nvSpPr>
        <p:spPr>
          <a:xfrm flipH="false" flipV="false" rot="0">
            <a:off x="1720109" y="4740706"/>
            <a:ext cx="1903307" cy="899745"/>
          </a:xfrm>
          <a:custGeom>
            <a:avLst/>
            <a:gdLst/>
            <a:ahLst/>
            <a:cxnLst/>
            <a:rect r="r" b="b" t="t" l="l"/>
            <a:pathLst>
              <a:path h="899745" w="1903307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6034934" y="4740706"/>
            <a:ext cx="1903307" cy="899745"/>
          </a:xfrm>
          <a:custGeom>
            <a:avLst/>
            <a:gdLst/>
            <a:ahLst/>
            <a:cxnLst/>
            <a:rect r="r" b="b" t="t" l="l"/>
            <a:pathLst>
              <a:path h="899745" w="1903307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0349759" y="4740706"/>
            <a:ext cx="1903307" cy="899745"/>
          </a:xfrm>
          <a:custGeom>
            <a:avLst/>
            <a:gdLst/>
            <a:ahLst/>
            <a:cxnLst/>
            <a:rect r="r" b="b" t="t" l="l"/>
            <a:pathLst>
              <a:path h="899745" w="1903307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4664584" y="4740706"/>
            <a:ext cx="1903307" cy="899745"/>
          </a:xfrm>
          <a:custGeom>
            <a:avLst/>
            <a:gdLst/>
            <a:ahLst/>
            <a:cxnLst/>
            <a:rect r="r" b="b" t="t" l="l"/>
            <a:pathLst>
              <a:path h="899745" w="1903307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D5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6886575" cy="4925157"/>
            <a:chOff x="0" y="0"/>
            <a:chExt cx="9182100" cy="656687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76200"/>
              <a:ext cx="9182100" cy="4495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100"/>
                </a:lnSpc>
                <a:spcBef>
                  <a:spcPct val="0"/>
                </a:spcBef>
              </a:pPr>
              <a:r>
                <a:rPr lang="en-US" b="true" sz="9000" spc="-89" strike="noStrike" u="none">
                  <a:solidFill>
                    <a:srgbClr val="1A3C72"/>
                  </a:solidFill>
                  <a:latin typeface="Nyutro Sans Heavy"/>
                  <a:ea typeface="Nyutro Sans Heavy"/>
                  <a:cs typeface="Nyutro Sans Heavy"/>
                  <a:sym typeface="Nyutro Sans Heavy"/>
                </a:rPr>
                <a:t>Learning Through Exploration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5387892"/>
              <a:ext cx="9182100" cy="11789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</a:pPr>
              <a:r>
                <a:rPr lang="en-US" sz="2499">
                  <a:solidFill>
                    <a:srgbClr val="1A3C72"/>
                  </a:solidFill>
                  <a:latin typeface="Nyutro Sans"/>
                  <a:ea typeface="Nyutro Sans"/>
                  <a:cs typeface="Nyutro Sans"/>
                  <a:sym typeface="Nyutro Sans"/>
                </a:rPr>
                <a:t>Maths encourages growth through exploration and risks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4708525"/>
              <a:ext cx="9182100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</a:pPr>
              <a:r>
                <a:rPr lang="en-US" b="true" sz="3000">
                  <a:solidFill>
                    <a:srgbClr val="1A3C72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Self-Discovery and Confidence in Maths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296400" y="-588019"/>
            <a:ext cx="9442510" cy="7522219"/>
            <a:chOff x="0" y="0"/>
            <a:chExt cx="3546545" cy="28252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546545" cy="2825296"/>
            </a:xfrm>
            <a:custGeom>
              <a:avLst/>
              <a:gdLst/>
              <a:ahLst/>
              <a:cxnLst/>
              <a:rect r="r" b="b" t="t" l="l"/>
              <a:pathLst>
                <a:path h="2825296" w="3546545">
                  <a:moveTo>
                    <a:pt x="3522299" y="155341"/>
                  </a:moveTo>
                  <a:lnTo>
                    <a:pt x="3411722" y="31728"/>
                  </a:lnTo>
                  <a:cubicBezTo>
                    <a:pt x="3393661" y="11539"/>
                    <a:pt x="3367855" y="0"/>
                    <a:pt x="3340767" y="0"/>
                  </a:cubicBezTo>
                  <a:lnTo>
                    <a:pt x="205781" y="10"/>
                  </a:lnTo>
                  <a:cubicBezTo>
                    <a:pt x="178693" y="10"/>
                    <a:pt x="152888" y="11550"/>
                    <a:pt x="134828" y="31739"/>
                  </a:cubicBezTo>
                  <a:lnTo>
                    <a:pt x="24247" y="155355"/>
                  </a:lnTo>
                  <a:cubicBezTo>
                    <a:pt x="8634" y="172808"/>
                    <a:pt x="1" y="195404"/>
                    <a:pt x="0" y="218821"/>
                  </a:cubicBezTo>
                  <a:lnTo>
                    <a:pt x="0" y="2606484"/>
                  </a:lnTo>
                  <a:cubicBezTo>
                    <a:pt x="0" y="2629903"/>
                    <a:pt x="8633" y="2652501"/>
                    <a:pt x="24247" y="2669956"/>
                  </a:cubicBezTo>
                  <a:lnTo>
                    <a:pt x="134824" y="2793567"/>
                  </a:lnTo>
                  <a:cubicBezTo>
                    <a:pt x="152885" y="2813756"/>
                    <a:pt x="178690" y="2825296"/>
                    <a:pt x="205778" y="2825296"/>
                  </a:cubicBezTo>
                  <a:lnTo>
                    <a:pt x="3340764" y="2825287"/>
                  </a:lnTo>
                  <a:cubicBezTo>
                    <a:pt x="3367852" y="2825287"/>
                    <a:pt x="3393657" y="2813747"/>
                    <a:pt x="3411717" y="2793558"/>
                  </a:cubicBezTo>
                  <a:lnTo>
                    <a:pt x="3522298" y="2669943"/>
                  </a:lnTo>
                  <a:cubicBezTo>
                    <a:pt x="3537912" y="2652488"/>
                    <a:pt x="3546545" y="2629890"/>
                    <a:pt x="3546545" y="2606471"/>
                  </a:cubicBezTo>
                  <a:lnTo>
                    <a:pt x="3546545" y="218812"/>
                  </a:lnTo>
                  <a:cubicBezTo>
                    <a:pt x="3546545" y="195393"/>
                    <a:pt x="3537913" y="172796"/>
                    <a:pt x="3522299" y="155341"/>
                  </a:cubicBezTo>
                  <a:close/>
                </a:path>
              </a:pathLst>
            </a:custGeom>
            <a:blipFill>
              <a:blip r:embed="rId2"/>
              <a:stretch>
                <a:fillRect l="-181" t="0" r="-181" b="0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3C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6886575" cy="4487007"/>
            <a:chOff x="0" y="0"/>
            <a:chExt cx="9182100" cy="598267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76200"/>
              <a:ext cx="9182100" cy="4495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100"/>
                </a:lnSpc>
                <a:spcBef>
                  <a:spcPct val="0"/>
                </a:spcBef>
              </a:pPr>
              <a:r>
                <a:rPr lang="en-US" b="true" sz="9000" spc="-89" strike="noStrike" u="none">
                  <a:solidFill>
                    <a:srgbClr val="F6D55C"/>
                  </a:solidFill>
                  <a:latin typeface="Nyutro Sans Heavy"/>
                  <a:ea typeface="Nyutro Sans Heavy"/>
                  <a:cs typeface="Nyutro Sans Heavy"/>
                  <a:sym typeface="Nyutro Sans Heavy"/>
                </a:rPr>
                <a:t>Why I Love Teaching Maths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5387892"/>
              <a:ext cx="9182100" cy="594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</a:pPr>
              <a:r>
                <a:rPr lang="en-US" sz="2499">
                  <a:solidFill>
                    <a:srgbClr val="F6D55C"/>
                  </a:solidFill>
                  <a:latin typeface="Nyutro Sans"/>
                  <a:ea typeface="Nyutro Sans"/>
                  <a:cs typeface="Nyutro Sans"/>
                  <a:sym typeface="Nyutro Sans"/>
                </a:rPr>
                <a:t>Teaching is a </a:t>
              </a:r>
              <a:r>
                <a:rPr lang="en-US" b="true" sz="2499">
                  <a:solidFill>
                    <a:srgbClr val="F6D55C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passion</a:t>
              </a:r>
              <a:r>
                <a:rPr lang="en-US" sz="2499">
                  <a:solidFill>
                    <a:srgbClr val="F6D55C"/>
                  </a:solidFill>
                  <a:latin typeface="Nyutro Sans"/>
                  <a:ea typeface="Nyutro Sans"/>
                  <a:cs typeface="Nyutro Sans"/>
                  <a:sym typeface="Nyutro Sans"/>
                </a:rPr>
                <a:t> that ignites learning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4708525"/>
              <a:ext cx="9182100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</a:pPr>
              <a:r>
                <a:rPr lang="en-US" b="true" sz="3000">
                  <a:solidFill>
                    <a:srgbClr val="F6D55C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Inspiring Student Confidence and Growth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296400" y="-588019"/>
            <a:ext cx="9442510" cy="7522219"/>
            <a:chOff x="0" y="0"/>
            <a:chExt cx="3546545" cy="28252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546545" cy="2825296"/>
            </a:xfrm>
            <a:custGeom>
              <a:avLst/>
              <a:gdLst/>
              <a:ahLst/>
              <a:cxnLst/>
              <a:rect r="r" b="b" t="t" l="l"/>
              <a:pathLst>
                <a:path h="2825296" w="3546545">
                  <a:moveTo>
                    <a:pt x="3522299" y="155341"/>
                  </a:moveTo>
                  <a:lnTo>
                    <a:pt x="3411722" y="31728"/>
                  </a:lnTo>
                  <a:cubicBezTo>
                    <a:pt x="3393661" y="11539"/>
                    <a:pt x="3367855" y="0"/>
                    <a:pt x="3340767" y="0"/>
                  </a:cubicBezTo>
                  <a:lnTo>
                    <a:pt x="205781" y="10"/>
                  </a:lnTo>
                  <a:cubicBezTo>
                    <a:pt x="178693" y="10"/>
                    <a:pt x="152888" y="11550"/>
                    <a:pt x="134828" y="31739"/>
                  </a:cubicBezTo>
                  <a:lnTo>
                    <a:pt x="24247" y="155355"/>
                  </a:lnTo>
                  <a:cubicBezTo>
                    <a:pt x="8634" y="172808"/>
                    <a:pt x="1" y="195404"/>
                    <a:pt x="0" y="218821"/>
                  </a:cubicBezTo>
                  <a:lnTo>
                    <a:pt x="0" y="2606484"/>
                  </a:lnTo>
                  <a:cubicBezTo>
                    <a:pt x="0" y="2629903"/>
                    <a:pt x="8633" y="2652501"/>
                    <a:pt x="24247" y="2669956"/>
                  </a:cubicBezTo>
                  <a:lnTo>
                    <a:pt x="134824" y="2793567"/>
                  </a:lnTo>
                  <a:cubicBezTo>
                    <a:pt x="152885" y="2813756"/>
                    <a:pt x="178690" y="2825296"/>
                    <a:pt x="205778" y="2825296"/>
                  </a:cubicBezTo>
                  <a:lnTo>
                    <a:pt x="3340764" y="2825287"/>
                  </a:lnTo>
                  <a:cubicBezTo>
                    <a:pt x="3367852" y="2825287"/>
                    <a:pt x="3393657" y="2813747"/>
                    <a:pt x="3411717" y="2793558"/>
                  </a:cubicBezTo>
                  <a:lnTo>
                    <a:pt x="3522298" y="2669943"/>
                  </a:lnTo>
                  <a:cubicBezTo>
                    <a:pt x="3537912" y="2652488"/>
                    <a:pt x="3546545" y="2629890"/>
                    <a:pt x="3546545" y="2606471"/>
                  </a:cubicBezTo>
                  <a:lnTo>
                    <a:pt x="3546545" y="218812"/>
                  </a:lnTo>
                  <a:cubicBezTo>
                    <a:pt x="3546545" y="195393"/>
                    <a:pt x="3537913" y="172796"/>
                    <a:pt x="3522299" y="155341"/>
                  </a:cubicBezTo>
                  <a:close/>
                </a:path>
              </a:pathLst>
            </a:custGeom>
            <a:blipFill>
              <a:blip r:embed="rId2"/>
              <a:stretch>
                <a:fillRect l="-181" t="0" r="-181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Presentation - Discovering Yourself Through Maths</dc:description>
  <dc:identifier>DAG6tHBGf7E</dc:identifier>
  <dcterms:modified xsi:type="dcterms:W3CDTF">2011-08-01T06:04:30Z</dcterms:modified>
  <cp:revision>1</cp:revision>
  <dc:title>Presentation - Discovering Yourself Through Maths</dc:title>
</cp:coreProperties>
</file>